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4" r:id="rId7"/>
    <p:sldId id="263" r:id="rId8"/>
    <p:sldId id="261" r:id="rId9"/>
    <p:sldId id="265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69FB-3E35-4AE5-A868-A27AC577F0E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F0EB-E96E-4677-BE05-545644033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71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69FB-3E35-4AE5-A868-A27AC577F0E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F0EB-E96E-4677-BE05-545644033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43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69FB-3E35-4AE5-A868-A27AC577F0E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F0EB-E96E-4677-BE05-545644033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3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69FB-3E35-4AE5-A868-A27AC577F0E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F0EB-E96E-4677-BE05-545644033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70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69FB-3E35-4AE5-A868-A27AC577F0E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F0EB-E96E-4677-BE05-545644033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8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69FB-3E35-4AE5-A868-A27AC577F0E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F0EB-E96E-4677-BE05-545644033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5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69FB-3E35-4AE5-A868-A27AC577F0E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F0EB-E96E-4677-BE05-545644033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1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69FB-3E35-4AE5-A868-A27AC577F0E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F0EB-E96E-4677-BE05-545644033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4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69FB-3E35-4AE5-A868-A27AC577F0E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F0EB-E96E-4677-BE05-545644033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334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69FB-3E35-4AE5-A868-A27AC577F0E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F0EB-E96E-4677-BE05-545644033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98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369FB-3E35-4AE5-A868-A27AC577F0E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F0EB-E96E-4677-BE05-545644033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24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69FB-3E35-4AE5-A868-A27AC577F0ED}" type="datetimeFigureOut">
              <a:rPr lang="ru-RU" smtClean="0"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7F0EB-E96E-4677-BE05-545644033A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48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6&amp;uinfo=ww-1587-wh-744-fw-1362-fh-538-pd-1&amp;p=6&amp;text=%D1%84%D0%BE%D0%BD%20%D0%B4%D0%BB%D1%8F%20%D0%BF%D1%80%D0%B5%D0%B7%D0%B5%D0%BD%D1%82%D0%B0%D1%86%D0%B8%D0%B8%20%D0%B4%D0%BB%D1%8F%20%D0%B4%D0%B5%D1%82%D1%81%D0%BA%D0%BE%D0%B3%D0%BE%20%D1%81%D0%B0%D0%B4%D0%B0&amp;noreask=1&amp;pos=180&amp;rpt=simage&amp;lr=11036&amp;img_url=http%3A%2F%2Fimg-fotki.yandex.ru%2Fget%2F6207%2F83813999.2c4%2F0_8a017_224a6802_X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6&amp;uinfo=ww-1587-wh-744-fw-1362-fh-538-pd-1&amp;p=6&amp;text=%D1%84%D0%BE%D0%BD%20%D0%B4%D0%BB%D1%8F%20%D0%BF%D1%80%D0%B5%D0%B7%D0%B5%D0%BD%D1%82%D0%B0%D1%86%D0%B8%D0%B8%20%D0%B4%D0%BB%D1%8F%20%D0%B4%D0%B5%D1%82%D1%81%D0%BA%D0%BE%D0%B3%D0%BE%20%D1%81%D0%B0%D0%B4%D0%B0&amp;noreask=1&amp;pos=180&amp;rpt=simage&amp;lr=11036&amp;img_url=http%3A%2F%2Fimg-fotki.yandex.ru%2Fget%2F6207%2F83813999.2c4%2F0_8a017_224a6802_XL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6&amp;uinfo=ww-1587-wh-744-fw-1362-fh-538-pd-1&amp;p=6&amp;text=%D1%84%D0%BE%D0%BD%20%D0%B4%D0%BB%D1%8F%20%D0%BF%D1%80%D0%B5%D0%B7%D0%B5%D0%BD%D1%82%D0%B0%D1%86%D0%B8%D0%B8%20%D0%B4%D0%BB%D1%8F%20%D0%B4%D0%B5%D1%82%D1%81%D0%BA%D0%BE%D0%B3%D0%BE%20%D1%81%D0%B0%D0%B4%D0%B0&amp;noreask=1&amp;pos=180&amp;rpt=simage&amp;lr=11036&amp;img_url=http%3A%2F%2Fimg-fotki.yandex.ru%2Fget%2F6207%2F83813999.2c4%2F0_8a017_224a6802_XL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6&amp;uinfo=ww-1587-wh-744-fw-1362-fh-538-pd-1&amp;p=6&amp;text=%D1%84%D0%BE%D0%BD%20%D0%B4%D0%BB%D1%8F%20%D0%BF%D1%80%D0%B5%D0%B7%D0%B5%D0%BD%D1%82%D0%B0%D1%86%D0%B8%D0%B8%20%D0%B4%D0%BB%D1%8F%20%D0%B4%D0%B5%D1%82%D1%81%D0%BA%D0%BE%D0%B3%D0%BE%20%D1%81%D0%B0%D0%B4%D0%B0&amp;noreask=1&amp;pos=180&amp;rpt=simage&amp;lr=11036&amp;img_url=http%3A%2F%2Fimg-fotki.yandex.ru%2Fget%2F6207%2F83813999.2c4%2F0_8a017_224a6802_X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6&amp;uinfo=ww-1587-wh-744-fw-1362-fh-538-pd-1&amp;p=6&amp;text=%D1%84%D0%BE%D0%BD%20%D0%B4%D0%BB%D1%8F%20%D0%BF%D1%80%D0%B5%D0%B7%D0%B5%D0%BD%D1%82%D0%B0%D1%86%D0%B8%D0%B8%20%D0%B4%D0%BB%D1%8F%20%D0%B4%D0%B5%D1%82%D1%81%D0%BA%D0%BE%D0%B3%D0%BE%20%D1%81%D0%B0%D0%B4%D0%B0&amp;noreask=1&amp;pos=180&amp;rpt=simage&amp;lr=11036&amp;img_url=http%3A%2F%2Fimg-fotki.yandex.ru%2Fget%2F6207%2F83813999.2c4%2F0_8a017_224a6802_X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6&amp;uinfo=ww-1587-wh-744-fw-1362-fh-538-pd-1&amp;p=6&amp;text=%D1%84%D0%BE%D0%BD%20%D0%B4%D0%BB%D1%8F%20%D0%BF%D1%80%D0%B5%D0%B7%D0%B5%D0%BD%D1%82%D0%B0%D1%86%D0%B8%D0%B8%20%D0%B4%D0%BB%D1%8F%20%D0%B4%D0%B5%D1%82%D1%81%D0%BA%D0%BE%D0%B3%D0%BE%20%D1%81%D0%B0%D0%B4%D0%B0&amp;noreask=1&amp;pos=180&amp;rpt=simage&amp;lr=11036&amp;img_url=http%3A%2F%2Fimg-fotki.yandex.ru%2Fget%2F6207%2F83813999.2c4%2F0_8a017_224a6802_X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6&amp;uinfo=ww-1587-wh-744-fw-1362-fh-538-pd-1&amp;p=6&amp;text=%D1%84%D0%BE%D0%BD%20%D0%B4%D0%BB%D1%8F%20%D0%BF%D1%80%D0%B5%D0%B7%D0%B5%D0%BD%D1%82%D0%B0%D1%86%D0%B8%D0%B8%20%D0%B4%D0%BB%D1%8F%20%D0%B4%D0%B5%D1%82%D1%81%D0%BA%D0%BE%D0%B3%D0%BE%20%D1%81%D0%B0%D0%B4%D0%B0&amp;noreask=1&amp;pos=180&amp;rpt=simage&amp;lr=11036&amp;img_url=http%3A%2F%2Fimg-fotki.yandex.ru%2Fget%2F6207%2F83813999.2c4%2F0_8a017_224a6802_X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6&amp;uinfo=ww-1587-wh-744-fw-1362-fh-538-pd-1&amp;p=6&amp;text=%D1%84%D0%BE%D0%BD%20%D0%B4%D0%BB%D1%8F%20%D0%BF%D1%80%D0%B5%D0%B7%D0%B5%D0%BD%D1%82%D0%B0%D1%86%D0%B8%D0%B8%20%D0%B4%D0%BB%D1%8F%20%D0%B4%D0%B5%D1%82%D1%81%D0%BA%D0%BE%D0%B3%D0%BE%20%D1%81%D0%B0%D0%B4%D0%B0&amp;noreask=1&amp;pos=180&amp;rpt=simage&amp;lr=11036&amp;img_url=http%3A%2F%2Fimg-fotki.yandex.ru%2Fget%2F6207%2F83813999.2c4%2F0_8a017_224a6802_X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6&amp;uinfo=ww-1587-wh-744-fw-1362-fh-538-pd-1&amp;p=6&amp;text=%D1%84%D0%BE%D0%BD%20%D0%B4%D0%BB%D1%8F%20%D0%BF%D1%80%D0%B5%D0%B7%D0%B5%D0%BD%D1%82%D0%B0%D1%86%D0%B8%D0%B8%20%D0%B4%D0%BB%D1%8F%20%D0%B4%D0%B5%D1%82%D1%81%D0%BA%D0%BE%D0%B3%D0%BE%20%D1%81%D0%B0%D0%B4%D0%B0&amp;noreask=1&amp;pos=180&amp;rpt=simage&amp;lr=11036&amp;img_url=http%3A%2F%2Fimg-fotki.yandex.ru%2Fget%2F6207%2F83813999.2c4%2F0_8a017_224a6802_X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6&amp;uinfo=ww-1587-wh-744-fw-1362-fh-538-pd-1&amp;p=6&amp;text=%D1%84%D0%BE%D0%BD%20%D0%B4%D0%BB%D1%8F%20%D0%BF%D1%80%D0%B5%D0%B7%D0%B5%D0%BD%D1%82%D0%B0%D1%86%D0%B8%D0%B8%20%D0%B4%D0%BB%D1%8F%20%D0%B4%D0%B5%D1%82%D1%81%D0%BA%D0%BE%D0%B3%D0%BE%20%D1%81%D0%B0%D0%B4%D0%B0&amp;noreask=1&amp;pos=180&amp;rpt=simage&amp;lr=11036&amp;img_url=http%3A%2F%2Fimg-fotki.yandex.ru%2Fget%2F6207%2F83813999.2c4%2F0_8a017_224a6802_XL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6&amp;uinfo=ww-1587-wh-744-fw-1362-fh-538-pd-1&amp;p=6&amp;text=%D1%84%D0%BE%D0%BD%20%D0%B4%D0%BB%D1%8F%20%D0%BF%D1%80%D0%B5%D0%B7%D0%B5%D0%BD%D1%82%D0%B0%D1%86%D0%B8%D0%B8%20%D0%B4%D0%BB%D1%8F%20%D0%B4%D0%B5%D1%82%D1%81%D0%BA%D0%BE%D0%B3%D0%BE%20%D1%81%D0%B0%D0%B4%D0%B0&amp;noreask=1&amp;pos=180&amp;rpt=simage&amp;lr=11036&amp;img_url=http%3A%2F%2Fimg-fotki.yandex.ru%2Fget%2F6207%2F83813999.2c4%2F0_8a017_224a6802_X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6&amp;uinfo=ww-1587-wh-744-fw-1362-fh-538-pd-1&amp;p=6&amp;text=%D1%84%D0%BE%D0%BD%20%D0%B4%D0%BB%D1%8F%20%D0%BF%D1%80%D0%B5%D0%B7%D0%B5%D0%BD%D1%82%D0%B0%D1%86%D0%B8%D0%B8%20%D0%B4%D0%BB%D1%8F%20%D0%B4%D0%B5%D1%82%D1%81%D0%BA%D0%BE%D0%B3%D0%BE%20%D1%81%D0%B0%D0%B4%D0%B0&amp;noreask=1&amp;pos=180&amp;rpt=simage&amp;lr=11036&amp;img_url=http%3A%2F%2Fimg-fotki.yandex.ru%2Fget%2F6207%2F83813999.2c4%2F0_8a017_224a6802_XL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source=wiz&amp;fp=6&amp;uinfo=ww-1587-wh-744-fw-1362-fh-538-pd-1&amp;p=6&amp;text=%D1%84%D0%BE%D0%BD%20%D0%B4%D0%BB%D1%8F%20%D0%BF%D1%80%D0%B5%D0%B7%D0%B5%D0%BD%D1%82%D0%B0%D1%86%D0%B8%D0%B8%20%D0%B4%D0%BB%D1%8F%20%D0%B4%D0%B5%D1%82%D1%81%D0%BA%D0%BE%D0%B3%D0%BE%20%D1%81%D0%B0%D0%B4%D0%B0&amp;noreask=1&amp;pos=180&amp;rpt=simage&amp;lr=11036&amp;img_url=http%3A%2F%2Fimg-fotki.yandex.ru%2Fget%2F6207%2F83813999.2c4%2F0_8a017_224a6802_X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k.ya1.ru/uploads/posts/2008-09/thumbs/1220624867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6" y="2376"/>
            <a:ext cx="9168956" cy="68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405" y="881854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непосредственно образовательной деятельности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3928" y="4221088"/>
            <a:ext cx="3888431" cy="1621850"/>
          </a:xfrm>
        </p:spPr>
        <p:txBody>
          <a:bodyPr wrap="square">
            <a:normAutofit fontScale="55000" lnSpcReduction="20000"/>
          </a:bodyPr>
          <a:lstStyle/>
          <a:p>
            <a:r>
              <a:rPr lang="ru-RU" dirty="0" smtClean="0"/>
              <a:t>                        </a:t>
            </a:r>
          </a:p>
          <a:p>
            <a:endParaRPr lang="ru-RU" sz="3900" b="1" dirty="0" smtClean="0"/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Павлова Ю.С.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д/с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«Уголек»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3398" y="630932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2014г.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4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k.ya1.ru/uploads/posts/2008-09/thumbs/1220624867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6" y="2376"/>
            <a:ext cx="9168956" cy="68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лако 1"/>
          <p:cNvSpPr/>
          <p:nvPr/>
        </p:nvSpPr>
        <p:spPr>
          <a:xfrm>
            <a:off x="1403648" y="16453"/>
            <a:ext cx="5256584" cy="892267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ОРГАНИЗАЦИИ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НОД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565783"/>
              </p:ext>
            </p:extLst>
          </p:nvPr>
        </p:nvGraphicFramePr>
        <p:xfrm>
          <a:off x="251520" y="1052736"/>
          <a:ext cx="8640960" cy="568653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641842"/>
                <a:gridCol w="5999118"/>
              </a:tblGrid>
              <a:tr h="420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Детская деятельность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 форм работы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/>
                </a:tc>
              </a:tr>
              <a:tr h="745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Продуктивная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Мастерская, реализация проектов,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студия, кружок, 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творческой группы,</a:t>
                      </a:r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етский дизайн,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пытно-экспериментальная деятельность,</a:t>
                      </a:r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ыставки,</a:t>
                      </a:r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ини-музеи.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</a:tr>
              <a:tr h="994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художественной литературы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Чтение, обсуждение, </a:t>
                      </a:r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аучивание, рассказывание,    беседа,</a:t>
                      </a:r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еатрализованная деятельность,</a:t>
                      </a:r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ви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кторина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КВН,</a:t>
                      </a:r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в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опросы и ответы,</a:t>
                      </a:r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резентации 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книжек,</a:t>
                      </a:r>
                      <a:r>
                        <a:rPr lang="ru-RU" sz="14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выставки 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в книжном уголке, </a:t>
                      </a:r>
                      <a:r>
                        <a:rPr lang="ru-RU" sz="1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литературные праздники, досуг.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</a:tr>
              <a:tr h="53925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Музыкально-художественная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52413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Слушание, исполнение, импровизация, подвижные игры под музыку,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52413" algn="l"/>
                        </a:tabLst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дидактические игры.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29079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Познавательно-исследовательская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Наблюдение 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Экскурсия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Решение проблемных ситуаций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Экспериментирование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Коллекционирование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Моделирование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 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Игры (сюжетные, с правилами)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Исследование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Интеллектуальные игры </a:t>
                      </a:r>
                      <a:r>
                        <a:rPr lang="ru-RU" sz="14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(головоломки, викторины, задачи-шутки, ребусы, кроссворды, шарады)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Мини-музеи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Конструирование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252413" algn="l"/>
                        </a:tabLst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43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k.ya1.ru/uploads/posts/2008-09/thumbs/1220624867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6" y="2376"/>
            <a:ext cx="9168956" cy="68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183"/>
              </p:ext>
            </p:extLst>
          </p:nvPr>
        </p:nvGraphicFramePr>
        <p:xfrm>
          <a:off x="419062" y="404664"/>
          <a:ext cx="8280920" cy="423060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531766"/>
                <a:gridCol w="5749154"/>
              </a:tblGrid>
              <a:tr h="4206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Детская деятельность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Примеры форм работы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/>
                </a:tc>
              </a:tr>
              <a:tr h="745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Коммуникативная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Беседа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Ситуативный разговор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Речевая ситуация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Составление и отгадывание загадок</a:t>
                      </a:r>
                    </a:p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Игры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(сюжетные, с правилами, режиссерские,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театрализованные)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Игровые ситуации</a:t>
                      </a:r>
                    </a:p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Этюды и постановки</a:t>
                      </a:r>
                    </a:p>
                    <a:p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Логоритмика</a:t>
                      </a: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</a:tr>
              <a:tr h="994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Трудовая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Дежурство</a:t>
                      </a:r>
                    </a:p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Поручения</a:t>
                      </a:r>
                    </a:p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Задания</a:t>
                      </a:r>
                    </a:p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Самообслуживание</a:t>
                      </a:r>
                    </a:p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Совместные действия</a:t>
                      </a:r>
                    </a:p>
                    <a:p>
                      <a:pPr lvl="0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Экскурсия</a:t>
                      </a:r>
                    </a:p>
                    <a:p>
                      <a:pPr lvl="0"/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 в природе</a:t>
                      </a:r>
                      <a:endParaRPr lang="ru-RU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59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k.ya1.ru/uploads/posts/2008-09/thumbs/1220624867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6" y="2376"/>
            <a:ext cx="9168956" cy="68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06028"/>
            <a:ext cx="8914746" cy="6635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19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k.ya1.ru/uploads/posts/2008-09/thumbs/1220624867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6" y="2376"/>
            <a:ext cx="9168956" cy="68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8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k.ya1.ru/uploads/posts/2008-09/thumbs/1220624867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6" y="2376"/>
            <a:ext cx="9168956" cy="68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869365" y="116632"/>
            <a:ext cx="7380312" cy="7669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Модель организации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образовательного процесса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251520" y="1041071"/>
            <a:ext cx="3558618" cy="2736304"/>
          </a:xfrm>
          <a:prstGeom prst="cloud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занятий</a:t>
            </a:r>
          </a:p>
        </p:txBody>
      </p:sp>
      <p:sp>
        <p:nvSpPr>
          <p:cNvPr id="12" name="Облако 11"/>
          <p:cNvSpPr/>
          <p:nvPr/>
        </p:nvSpPr>
        <p:spPr>
          <a:xfrm>
            <a:off x="2631990" y="3430188"/>
            <a:ext cx="3855063" cy="3080276"/>
          </a:xfrm>
          <a:prstGeom prst="cloud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Самостоятельная деятельность детей и индивидуальная работа с детьми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5220072" y="1041071"/>
            <a:ext cx="3558618" cy="2736304"/>
          </a:xfrm>
          <a:prstGeom prst="cloud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взрослого и детей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1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k.ya1.ru/uploads/posts/2008-09/thumbs/1220624867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6" y="2376"/>
            <a:ext cx="9168956" cy="68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51882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Новая модель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организации  образовательного процесса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954576" y="1621542"/>
            <a:ext cx="3456384" cy="2167498"/>
          </a:xfrm>
          <a:prstGeom prst="cloudCallou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Совместная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деятельность взрослого и детей 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3491880" y="3284984"/>
            <a:ext cx="3744416" cy="2438813"/>
          </a:xfrm>
          <a:prstGeom prst="cloudCallou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деятельность дошкольников.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267750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k.ya1.ru/uploads/posts/2008-09/thumbs/1220624867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6" y="2376"/>
            <a:ext cx="9168956" cy="68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" y="2376"/>
            <a:ext cx="9143214" cy="685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59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k.ya1.ru/uploads/posts/2008-09/thumbs/1220624867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6" y="2376"/>
            <a:ext cx="9168956" cy="68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5416" y="2376"/>
            <a:ext cx="71241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Продолжительность непрерывной </a:t>
            </a:r>
          </a:p>
          <a:p>
            <a:pPr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непосредственно - образовательной  деятельности </a:t>
            </a:r>
          </a:p>
          <a:p>
            <a:pPr algn="just" eaLnBrk="0" hangingPunct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Aft>
                <a:spcPts val="12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В младшей группе - не более 15 мин,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в средней группе - не более 20 мин,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в старшей группе - не более 25 мин,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в подготовительной группе - не более 30 мин.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151727"/>
            <a:ext cx="63367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9388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физкультурно-оздоровительного </a:t>
            </a:r>
          </a:p>
          <a:p>
            <a:pPr indent="179388" algn="ctr" eaLnBrk="0" hangingPunct="0">
              <a:spcAft>
                <a:spcPts val="120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эстетического цикла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должна занимать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менее 50%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общего времени.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924944"/>
            <a:ext cx="63184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4625" algn="ctr" eaLnBrk="0" hangingPunct="0"/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74625"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Общественно полезный труд </a:t>
            </a:r>
          </a:p>
          <a:p>
            <a:pPr indent="174625" algn="ctr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 старшей и подготовительной групп </a:t>
            </a:r>
          </a:p>
          <a:p>
            <a:pPr indent="174625"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более 20 мин. в день.</a:t>
            </a:r>
          </a:p>
          <a:p>
            <a:pPr indent="174625" algn="ctr" eaLnBrk="0" hangingPunct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Формы общественно полезного труда: </a:t>
            </a:r>
          </a:p>
          <a:p>
            <a:pPr indent="174625" eaLnBrk="0" hangingPunct="0">
              <a:spcAft>
                <a:spcPts val="1200"/>
              </a:spcAft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самообслуживание,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элементарный  хозяйственно-бытовой труд (сервировка столов, помощь в подготовке к занятиям),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труд на природе.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6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k.ya1.ru/uploads/posts/2008-09/thumbs/1220624867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6" y="2376"/>
            <a:ext cx="9168956" cy="68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88640"/>
            <a:ext cx="8496944" cy="72008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епосредственно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бразовательной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еятельности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290" y="1312081"/>
            <a:ext cx="3960440" cy="1224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КОМБИНИРОВАННАЯ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213" y="3212979"/>
            <a:ext cx="3960440" cy="1224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КОМПЛЕКСНАЯ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ДЕЯТЕЛЬНОСЬ</a:t>
            </a:r>
          </a:p>
          <a:p>
            <a:pPr algn="ctr"/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251065"/>
            <a:ext cx="3960440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ИНТЕГРИРОВАННАЯ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ДЕЯТЕЛЬНОСЬ</a:t>
            </a:r>
          </a:p>
          <a:p>
            <a:pPr algn="ctr"/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 rot="5400000">
            <a:off x="6204262" y="57397"/>
            <a:ext cx="1512169" cy="3733504"/>
          </a:xfrm>
          <a:prstGeom prst="wedgeRectCallout">
            <a:avLst>
              <a:gd name="adj1" fmla="val -8972"/>
              <a:gd name="adj2" fmla="val 7121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сочетание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разных видов деятельности или нескольких дидактических задач, не имеющих логических связей между собой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(после рисования идет подвижная игра) 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 rot="5400000">
            <a:off x="6180495" y="4142299"/>
            <a:ext cx="1553076" cy="3726877"/>
          </a:xfrm>
          <a:prstGeom prst="wedgeRectCallout">
            <a:avLst>
              <a:gd name="adj1" fmla="val 3354"/>
              <a:gd name="adj2" fmla="val 7687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соединяют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знания из разных образовательных областей на равноправной основе, дополняя друг друга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(рассматривание такого понятия как «настроение» через произведения музыки, литературы, живописи) 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 rot="5400000">
            <a:off x="5984924" y="2105623"/>
            <a:ext cx="1944217" cy="3726878"/>
          </a:xfrm>
          <a:prstGeom prst="wedgeRectCallout">
            <a:avLst>
              <a:gd name="adj1" fmla="val -6899"/>
              <a:gd name="adj2" fmla="val 7252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270"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задач средствами разных видов деятельности при ассоциативных связях между ними. При этом один вид деятельности доминирует, а второй его дополняет, создает эмоциональный настрой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(беседа о правилах пожарной безопасности переходит в рисование плаката по теме).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2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k.ya1.ru/uploads/posts/2008-09/thumbs/1220624867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6" y="2376"/>
            <a:ext cx="9168956" cy="68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3158" y="116632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непосредственно образовательной деятельности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395536" y="980728"/>
            <a:ext cx="2520280" cy="108012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НАЧАЛО</a:t>
            </a:r>
          </a:p>
          <a:p>
            <a:pPr algn="ctr"/>
            <a:r>
              <a:rPr lang="ru-RU" dirty="0" smtClean="0"/>
              <a:t>Организационный момент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980728"/>
            <a:ext cx="3600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ВИДЫДЕЯТЕЛЬНОСТИ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гровая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предметная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ечевая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родуктивная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393" y="2276872"/>
            <a:ext cx="4355584" cy="4320480"/>
          </a:xfrm>
          <a:prstGeom prst="verticalScroll">
            <a:avLst/>
          </a:prstGeom>
          <a:solidFill>
            <a:srgbClr val="00FF0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приглашение к деятельности – необязательной, непринужденной: «Давайте сегодня… Кто хочет, устраивайтесь поудобнее…» (или: «Я буду… Кто хочет – присоединяйтесь…») 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ИГРОВАЯ МОТИВАЦИЯ 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4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k.ya1.ru/uploads/posts/2008-09/thumbs/1220624867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6" y="2376"/>
            <a:ext cx="9168956" cy="68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Вертикальный свиток 2"/>
          <p:cNvSpPr/>
          <p:nvPr/>
        </p:nvSpPr>
        <p:spPr>
          <a:xfrm>
            <a:off x="391642" y="370518"/>
            <a:ext cx="2520280" cy="108012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ХОД (процесс)</a:t>
            </a:r>
          </a:p>
          <a:p>
            <a:pPr algn="ctr"/>
            <a:r>
              <a:rPr lang="ru-RU" dirty="0" smtClean="0"/>
              <a:t>Основная часть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59522" y="37051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ДЕЯТЕЛЬНОСТИ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развивающая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игровая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продуктивная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речевая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392" y="1847846"/>
            <a:ext cx="5651727" cy="4821514"/>
          </a:xfrm>
          <a:prstGeom prst="verticalScroll">
            <a:avLst/>
          </a:prstGeom>
          <a:solidFill>
            <a:srgbClr val="00FF0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взрослый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как равноправный участник: 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предлагает всевозможные способы реализации задачи. 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задает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развивающее содержание (новые задания, способы деятельности и пр.); 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предлагает свою идею или свой результат для детской критики; 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проявляет заинтересованность в результате других; 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включается во взаимную оценку и интерпретацию действий участников; </a:t>
            </a:r>
          </a:p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усиливает интерес ребенка к работе сверстника, поощряет содержательное общение, провоцирует взаимные оценки, обсуждение возникающих проблем. </a:t>
            </a:r>
          </a:p>
          <a:p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71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k.ya1.ru/uploads/posts/2008-09/thumbs/1220624867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56" y="2376"/>
            <a:ext cx="9168956" cy="68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Вертикальный свиток 2"/>
          <p:cNvSpPr/>
          <p:nvPr/>
        </p:nvSpPr>
        <p:spPr>
          <a:xfrm>
            <a:off x="391642" y="370518"/>
            <a:ext cx="2740198" cy="108012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ОКОНЧАНИЕ</a:t>
            </a:r>
          </a:p>
          <a:p>
            <a:pPr algn="ctr"/>
            <a:r>
              <a:rPr lang="ru-RU" dirty="0" smtClean="0"/>
              <a:t>Заключительная часть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11960" y="37051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ДЕЯТЕЛЬНОСТИ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Игровая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предметная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художественная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речевая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179513" y="1852687"/>
            <a:ext cx="4752527" cy="4528641"/>
          </a:xfrm>
          <a:prstGeom prst="verticalScroll">
            <a:avLst/>
          </a:prstGeom>
          <a:solidFill>
            <a:srgbClr val="00FF00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открытый конец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 ребенок работает в своем темпе и решает сам, закончил он или нет исследование, работу. Оценка взрослым действий детей может быть дана лишь косвенно, как сопоставление результата с целью ребенка: что хотел сделать – что получилось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68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562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14</cp:revision>
  <dcterms:created xsi:type="dcterms:W3CDTF">2014-03-15T05:47:49Z</dcterms:created>
  <dcterms:modified xsi:type="dcterms:W3CDTF">2014-03-15T12:39:18Z</dcterms:modified>
</cp:coreProperties>
</file>